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21" r:id="rId3"/>
    <p:sldId id="322" r:id="rId4"/>
    <p:sldId id="331" r:id="rId5"/>
    <p:sldId id="311" r:id="rId6"/>
    <p:sldId id="312" r:id="rId7"/>
    <p:sldId id="313" r:id="rId8"/>
    <p:sldId id="277" r:id="rId9"/>
    <p:sldId id="278" r:id="rId10"/>
    <p:sldId id="275" r:id="rId11"/>
    <p:sldId id="276" r:id="rId12"/>
    <p:sldId id="329" r:id="rId13"/>
    <p:sldId id="320" r:id="rId14"/>
    <p:sldId id="316" r:id="rId15"/>
    <p:sldId id="328" r:id="rId16"/>
    <p:sldId id="326" r:id="rId17"/>
    <p:sldId id="323" r:id="rId18"/>
    <p:sldId id="327" r:id="rId19"/>
    <p:sldId id="258" r:id="rId20"/>
    <p:sldId id="324" r:id="rId21"/>
    <p:sldId id="257" r:id="rId22"/>
    <p:sldId id="314" r:id="rId23"/>
    <p:sldId id="315" r:id="rId24"/>
    <p:sldId id="330" r:id="rId25"/>
    <p:sldId id="259" r:id="rId26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B873B-61F2-4BAD-B842-4C7A283629E8}" type="datetimeFigureOut">
              <a:rPr lang="zh-HK" altLang="en-US" smtClean="0"/>
              <a:t>19/8/2022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06856-7A99-4F16-9A7A-7DEA8C95ADA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38362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060FEF-B64D-42BE-A667-DACC84EEE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1D6AEA1-4BCD-40C3-AB29-CBA97430B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C7D711E-A303-45EA-8905-AD53757D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4EB60-D1F1-473B-8C2E-717667D5F177}" type="datetimeFigureOut">
              <a:rPr lang="zh-HK" altLang="en-US" smtClean="0"/>
              <a:t>19/8/2022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00B901-8CEE-4BE1-A53C-384E0396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59F8D8-BEC0-4B2F-8E42-3467C3ADD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0257-687C-40AF-90DE-6D9235A13D4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70061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366519-BE40-4BCB-8A01-F13F61C20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7933EEB-C911-4E86-A207-F86CA674A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9A866A8-9295-4D07-94BF-00CE43DC9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4EB60-D1F1-473B-8C2E-717667D5F177}" type="datetimeFigureOut">
              <a:rPr lang="zh-HK" altLang="en-US" smtClean="0"/>
              <a:t>19/8/2022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BAD5EF4-B16B-4396-8465-0D0F88E4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0D26148-9ED2-47C9-A78A-13B6BACBD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0257-687C-40AF-90DE-6D9235A13D4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35189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F394014-C21D-4135-86CA-F030F3283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170E0A6-479F-4B2B-A517-573899396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515ADA0-DC13-4322-A094-469E29D5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4EB60-D1F1-473B-8C2E-717667D5F177}" type="datetimeFigureOut">
              <a:rPr lang="zh-HK" altLang="en-US" smtClean="0"/>
              <a:t>19/8/2022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FCD2E08-F1C2-4787-AACC-A263EFEAF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BC4F081-B3B0-406F-ABE9-001ADFD01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0257-687C-40AF-90DE-6D9235A13D4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33004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1A8FC2-A3CE-4F27-A690-295DDB8B2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595880-FC40-4420-82ED-4BC5B128F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D6AA1E-2271-4E42-AAB5-80806C6C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4EB60-D1F1-473B-8C2E-717667D5F177}" type="datetimeFigureOut">
              <a:rPr lang="zh-HK" altLang="en-US" smtClean="0"/>
              <a:t>19/8/2022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43FE672-3E9C-496A-98C3-BD517E3F1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7A6358-2133-41A9-B028-DDB72BDE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0257-687C-40AF-90DE-6D9235A13D4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15946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0F11B9-BA06-4D63-B374-C8FBBEF3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6F257A8-B7EF-4288-84E8-AC59A2BCC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1DF1DE-5E92-460B-94C5-8D10CF9DE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4EB60-D1F1-473B-8C2E-717667D5F177}" type="datetimeFigureOut">
              <a:rPr lang="zh-HK" altLang="en-US" smtClean="0"/>
              <a:t>19/8/2022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452EDE-F238-4555-8890-F44AA5D8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B5EC64B-ECF9-4FE4-909A-529E4FEF6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0257-687C-40AF-90DE-6D9235A13D4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87946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A258A9-8353-4889-95FC-B1EC7E0D8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0DEDB12-689E-4C3B-991B-0FFD4DB8A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5FBA438-61AB-4CE7-ACEF-14C9967D7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4A58996-11C8-48AB-A21B-5BCAAFE07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4EB60-D1F1-473B-8C2E-717667D5F177}" type="datetimeFigureOut">
              <a:rPr lang="zh-HK" altLang="en-US" smtClean="0"/>
              <a:t>19/8/2022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CBA48BA-47B1-43F3-966E-B1CACD12F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F3E2B0-EDE1-4112-A033-41C705FA7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0257-687C-40AF-90DE-6D9235A13D4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02224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51E048-D9E6-4F44-9C58-262D1D499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F571FF-5A3C-40E1-B105-FA585FD16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81ED64F-84BB-4D86-B10F-DA4A337D3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455B23E-D9F6-41A4-A1FC-0BD817ABC5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AB02221-C76D-40F5-8C6D-0F8CB0CB5A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E0DD411-74C3-4AFB-A9E6-F3819F296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4EB60-D1F1-473B-8C2E-717667D5F177}" type="datetimeFigureOut">
              <a:rPr lang="zh-HK" altLang="en-US" smtClean="0"/>
              <a:t>19/8/2022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B338909-9935-4563-B732-F568F1DB3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FB59B98-C969-4F67-99B3-F2ADAAA6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0257-687C-40AF-90DE-6D9235A13D4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61262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E076D8-34E5-4C89-B285-58D0203A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149047E-2459-43BB-B9FC-001ACC9BD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4EB60-D1F1-473B-8C2E-717667D5F177}" type="datetimeFigureOut">
              <a:rPr lang="zh-HK" altLang="en-US" smtClean="0"/>
              <a:t>19/8/2022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A21CCB1-43BC-417B-8D0A-FFD27F584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882C39C-2268-461A-B8BA-41F99BA9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0257-687C-40AF-90DE-6D9235A13D4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60510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1EEEC55-3951-4FBD-950D-45BE1D8A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4EB60-D1F1-473B-8C2E-717667D5F177}" type="datetimeFigureOut">
              <a:rPr lang="zh-HK" altLang="en-US" smtClean="0"/>
              <a:t>19/8/2022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BD985F1-45BD-4BCF-85E2-0DDC0821D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70CDFA9-566E-429D-B230-066807BB2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0257-687C-40AF-90DE-6D9235A13D4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97251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F70DF3-3425-4843-BE69-70A406730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981A01F-C85B-4E73-9BBF-2E8F06EA6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0CC2BF7-FC8A-4716-B424-76C853243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10559E0-5621-40F0-8135-56856EEA1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4EB60-D1F1-473B-8C2E-717667D5F177}" type="datetimeFigureOut">
              <a:rPr lang="zh-HK" altLang="en-US" smtClean="0"/>
              <a:t>19/8/2022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A494C41-6E6D-4C40-A21F-18FB3308E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EA86C22-52CC-4A58-8724-3275C693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0257-687C-40AF-90DE-6D9235A13D4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50366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78D93E-8B69-4B01-B1AC-96BC5C0E8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EE5BB04-781B-4777-AF83-01A9F4BF59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002F5E8-E6B1-4892-A479-C53A7B60D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2083FEB-AC4F-4B17-950F-E8E224160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4EB60-D1F1-473B-8C2E-717667D5F177}" type="datetimeFigureOut">
              <a:rPr lang="zh-HK" altLang="en-US" smtClean="0"/>
              <a:t>19/8/2022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549A98F-E9A0-4746-96C4-4E9031250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4404A53-6629-42FD-BAEC-9B3F5FE2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50257-687C-40AF-90DE-6D9235A13D4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15767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6A458ED-23CE-4885-9037-89CC52676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BFB6397-88EC-490E-B6E6-EFC323B91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C71E18-F15B-4C99-8247-E76B73896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4EB60-D1F1-473B-8C2E-717667D5F177}" type="datetimeFigureOut">
              <a:rPr lang="zh-HK" altLang="en-US" smtClean="0"/>
              <a:t>19/8/2022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76363F-9C91-4D9A-ADA3-AE79DC243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6C486FF-EC3A-4425-8639-8DD8290F5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50257-687C-40AF-90DE-6D9235A13D4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9356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70F0B08-BC19-445C-911F-F7F539E93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26" y="2043498"/>
            <a:ext cx="6659148" cy="2117862"/>
          </a:xfrm>
          <a:prstGeom prst="rect">
            <a:avLst/>
          </a:prstGeom>
        </p:spPr>
      </p:pic>
      <p:pic>
        <p:nvPicPr>
          <p:cNvPr id="2" name="beautiful-piano-115480">
            <a:hlinkClick r:id="" action="ppaction://media"/>
            <a:extLst>
              <a:ext uri="{FF2B5EF4-FFF2-40B4-BE49-F238E27FC236}">
                <a16:creationId xmlns:a16="http://schemas.microsoft.com/office/drawing/2014/main" id="{FAAA9A69-0E95-4D30-9CD3-24998F168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3442" y="857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34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21DAF290-9685-EA60-8099-230F5D0F6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4818" y="5641801"/>
            <a:ext cx="2419525" cy="389884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>
                <a:ln/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柔莊之家</a:t>
            </a:r>
            <a:endParaRPr lang="zh-HK" altLang="en-US" sz="2000" b="1" dirty="0">
              <a:ln/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Himalaya" panose="01010100010101010101" pitchFamily="2" charset="0"/>
            </a:endParaRP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AB09B53C-2886-43D8-AEF3-67C9F1655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343" y="1144215"/>
            <a:ext cx="4842223" cy="15902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美化家舍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疫情期間，雖然舍友暫停外出活動或返工場訓練，正好於宿舍花園外牆，一起繪畫關於社區面貌的牆畫。</a:t>
            </a:r>
            <a:endParaRPr lang="zh-HK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內容版面配置區 4">
            <a:extLst>
              <a:ext uri="{FF2B5EF4-FFF2-40B4-BE49-F238E27FC236}">
                <a16:creationId xmlns:a16="http://schemas.microsoft.com/office/drawing/2014/main" id="{15046F33-14AC-4B4E-92AD-9FBA49845B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957" y="1434621"/>
            <a:ext cx="3124861" cy="2343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3C90D28-CED4-4A96-BD7A-5795B54CCD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3811" y="2463320"/>
            <a:ext cx="2934030" cy="32202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內容版面配置區 13">
            <a:extLst>
              <a:ext uri="{FF2B5EF4-FFF2-40B4-BE49-F238E27FC236}">
                <a16:creationId xmlns:a16="http://schemas.microsoft.com/office/drawing/2014/main" id="{1F68B097-4226-4162-A817-8ADC303725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93672" y="3949246"/>
            <a:ext cx="4313352" cy="22661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共享閣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每月擺放宿舍種植的盆栽於門外，分享予社區人士、遊人等，讓他們認識不同植物，亦可取盆栽回家種植。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18D5289F-A476-4AC0-B90C-2C5A53BE27ED}"/>
              </a:ext>
            </a:extLst>
          </p:cNvPr>
          <p:cNvSpPr txBox="1">
            <a:spLocks/>
          </p:cNvSpPr>
          <p:nvPr/>
        </p:nvSpPr>
        <p:spPr>
          <a:xfrm>
            <a:off x="3508361" y="309405"/>
            <a:ext cx="4225207" cy="788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服務點滴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8184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21DAF290-9685-EA60-8099-230F5D0F6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5059" y="5465124"/>
            <a:ext cx="2553749" cy="453945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400" b="1" dirty="0">
                <a:ln/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柔莊之家</a:t>
            </a:r>
            <a:endParaRPr lang="zh-HK" altLang="en-US" sz="2400" b="1" dirty="0">
              <a:ln/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Himalaya" panose="01010100010101010101" pitchFamily="2" charset="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84BF9DC-2506-480C-8FC0-0E64FBC0C9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2400" y="1133207"/>
            <a:ext cx="4021137" cy="28381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707392BF-906B-49EE-A5DB-F250766DF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0161" y="1612765"/>
            <a:ext cx="5003132" cy="13218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大豐收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去年新種的百香果，今年收獲豐富。香蕉的收成，更比往年多。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內容版面配置區 4">
            <a:extLst>
              <a:ext uri="{FF2B5EF4-FFF2-40B4-BE49-F238E27FC236}">
                <a16:creationId xmlns:a16="http://schemas.microsoft.com/office/drawing/2014/main" id="{9B1E96ED-85D4-4EF8-BBA7-87DCF4888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05" y="3006388"/>
            <a:ext cx="4100952" cy="2840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87F2AEE-C997-4379-BD53-D8545A2D7B09}"/>
              </a:ext>
            </a:extLst>
          </p:cNvPr>
          <p:cNvSpPr/>
          <p:nvPr/>
        </p:nvSpPr>
        <p:spPr>
          <a:xfrm>
            <a:off x="131061" y="4559706"/>
            <a:ext cx="54466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</a:t>
            </a:r>
            <a:r>
              <a:rPr lang="zh-TW" altLang="en-US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疫情下大家笑容不減</a:t>
            </a:r>
            <a:endParaRPr lang="zh-HK" altLang="en-US" sz="16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908BE5B-CB4C-496E-A419-A8D2EF2580D9}"/>
              </a:ext>
            </a:extLst>
          </p:cNvPr>
          <p:cNvSpPr txBox="1">
            <a:spLocks/>
          </p:cNvSpPr>
          <p:nvPr/>
        </p:nvSpPr>
        <p:spPr>
          <a:xfrm>
            <a:off x="5805150" y="541698"/>
            <a:ext cx="4225207" cy="788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服務點滴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2562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個人起居照顧">
            <a:extLst>
              <a:ext uri="{FF2B5EF4-FFF2-40B4-BE49-F238E27FC236}">
                <a16:creationId xmlns:a16="http://schemas.microsoft.com/office/drawing/2014/main" id="{EFBECC43-BC68-45F7-924C-B156CB719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84" y="457199"/>
            <a:ext cx="3607838" cy="2705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職業治療師正在探索虛擬遊戲在上肢訓練的實用性及安全性，並安排服務使用者進行訓練。">
            <a:extLst>
              <a:ext uri="{FF2B5EF4-FFF2-40B4-BE49-F238E27FC236}">
                <a16:creationId xmlns:a16="http://schemas.microsoft.com/office/drawing/2014/main" id="{DAFF541B-96FE-4DD9-B2F3-CBB1E9D2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942390"/>
            <a:ext cx="38100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復康科技器材有趣生動的視覺及聽覺回饋，疫情期間，為服務使用者的生活增添不少樂趣。">
            <a:extLst>
              <a:ext uri="{FF2B5EF4-FFF2-40B4-BE49-F238E27FC236}">
                <a16:creationId xmlns:a16="http://schemas.microsoft.com/office/drawing/2014/main" id="{2055CA68-D327-4C82-BB99-A56CAEC78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712" y="1981976"/>
            <a:ext cx="3519973" cy="3519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FE0A979-550B-4DEB-BA51-1073E7AC32F6}"/>
              </a:ext>
            </a:extLst>
          </p:cNvPr>
          <p:cNvSpPr txBox="1"/>
          <p:nvPr/>
        </p:nvSpPr>
        <p:spPr>
          <a:xfrm>
            <a:off x="331429" y="3511129"/>
            <a:ext cx="3607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應用科技保持學習和健康</a:t>
            </a:r>
            <a:endParaRPr lang="zh-HK" alt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DC97B377-5E61-47B0-9074-0E0FA9D957AD}"/>
              </a:ext>
            </a:extLst>
          </p:cNvPr>
          <p:cNvSpPr txBox="1">
            <a:spLocks/>
          </p:cNvSpPr>
          <p:nvPr/>
        </p:nvSpPr>
        <p:spPr>
          <a:xfrm>
            <a:off x="4571969" y="331974"/>
            <a:ext cx="4225207" cy="788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服務點滴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2616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7E6030C-103B-43F8-A4E1-51D7E82E5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17" y="1044560"/>
            <a:ext cx="10126901" cy="436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82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06971EB-0D0D-4B8D-8F2E-E9955401A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1" y="1289965"/>
            <a:ext cx="7605456" cy="42780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563112F-47FE-4BC6-B769-1DF63DE62450}"/>
              </a:ext>
            </a:extLst>
          </p:cNvPr>
          <p:cNvSpPr/>
          <p:nvPr/>
        </p:nvSpPr>
        <p:spPr>
          <a:xfrm>
            <a:off x="4310895" y="182364"/>
            <a:ext cx="35702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推動社會共融</a:t>
            </a:r>
            <a:endParaRPr lang="zh-TW" alt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194" name="Picture 2" descr="童軍團探訪長者">
            <a:extLst>
              <a:ext uri="{FF2B5EF4-FFF2-40B4-BE49-F238E27FC236}">
                <a16:creationId xmlns:a16="http://schemas.microsoft.com/office/drawing/2014/main" id="{6A3B9C03-1FF8-45D8-A28D-02B2994A4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3" y="1345917"/>
            <a:ext cx="3181710" cy="2386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1E0E4DD-5DB4-45B0-8C90-594548B61A9C}"/>
              </a:ext>
            </a:extLst>
          </p:cNvPr>
          <p:cNvSpPr txBox="1"/>
          <p:nvPr/>
        </p:nvSpPr>
        <p:spPr>
          <a:xfrm>
            <a:off x="522543" y="3797528"/>
            <a:ext cx="242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童軍團探訪長者</a:t>
            </a:r>
            <a:endParaRPr lang="zh-HK" alt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1522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可能是 12 個人的圖像">
            <a:extLst>
              <a:ext uri="{FF2B5EF4-FFF2-40B4-BE49-F238E27FC236}">
                <a16:creationId xmlns:a16="http://schemas.microsoft.com/office/drawing/2014/main" id="{278DA7B8-9B77-4356-9D53-0AD182984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153">
            <a:off x="5922340" y="520120"/>
            <a:ext cx="5737356" cy="340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D274AE2-9B5D-4B38-BD50-8D61DB7FB57A}"/>
              </a:ext>
            </a:extLst>
          </p:cNvPr>
          <p:cNvSpPr txBox="1"/>
          <p:nvPr/>
        </p:nvSpPr>
        <p:spPr>
          <a:xfrm>
            <a:off x="6846857" y="4049186"/>
            <a:ext cx="4159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山景成人訓練中心和香港樹仁大學社工系學生舉行</a:t>
            </a:r>
            <a:r>
              <a:rPr lang="zh-TW" altLang="en-US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友誼活動，</a:t>
            </a: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大家透過音樂及椅子舞，一齊幻想去旅行</a:t>
            </a:r>
            <a:endParaRPr lang="zh-HK" altLang="en-US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150" name="Picture 6" descr="可能是 5 個人和大家站著的圖像">
            <a:extLst>
              <a:ext uri="{FF2B5EF4-FFF2-40B4-BE49-F238E27FC236}">
                <a16:creationId xmlns:a16="http://schemas.microsoft.com/office/drawing/2014/main" id="{AFD0FEC8-BF58-474E-9D86-3C2D80A76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0" y="557386"/>
            <a:ext cx="3882086" cy="413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可能是顯示的文字是「 BEST BUDDIES 7 HONG KONG 香港最佳老友」的卡通">
            <a:extLst>
              <a:ext uri="{FF2B5EF4-FFF2-40B4-BE49-F238E27FC236}">
                <a16:creationId xmlns:a16="http://schemas.microsoft.com/office/drawing/2014/main" id="{7585B7DE-709E-4A12-BF5F-C85FBBA3E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376" y="3001006"/>
            <a:ext cx="2608752" cy="329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904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扶康殘疾藝術家新書發布會 插畫展才能">
            <a:extLst>
              <a:ext uri="{FF2B5EF4-FFF2-40B4-BE49-F238E27FC236}">
                <a16:creationId xmlns:a16="http://schemas.microsoft.com/office/drawing/2014/main" id="{C7C7E287-9049-41FC-9E91-F8B838C1B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664" y="1139871"/>
            <a:ext cx="5685455" cy="42640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BFA1F7A-2701-4777-8AF5-DC48BDE036AE}"/>
              </a:ext>
            </a:extLst>
          </p:cNvPr>
          <p:cNvSpPr/>
          <p:nvPr/>
        </p:nvSpPr>
        <p:spPr>
          <a:xfrm>
            <a:off x="-379443" y="328863"/>
            <a:ext cx="740539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扶康殘疾藝術家新書發布會 </a:t>
            </a:r>
            <a:r>
              <a:rPr lang="en-US" altLang="zh-TW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/>
            <a:r>
              <a:rPr lang="zh-TW" alt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插畫展才能</a:t>
            </a:r>
            <a:endParaRPr lang="en-US" altLang="zh-TW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2" name="Picture 4" descr="本會為詩集繪畫插畫的殘疾人士藝術家到場分享創作過程">
            <a:extLst>
              <a:ext uri="{FF2B5EF4-FFF2-40B4-BE49-F238E27FC236}">
                <a16:creationId xmlns:a16="http://schemas.microsoft.com/office/drawing/2014/main" id="{A283D724-DD9E-4277-ABE1-E62316E12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9443">
            <a:off x="1076163" y="2255348"/>
            <a:ext cx="3533192" cy="26498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571441B-327D-424D-AF9C-ACE337BC709F}"/>
              </a:ext>
            </a:extLst>
          </p:cNvPr>
          <p:cNvSpPr/>
          <p:nvPr/>
        </p:nvSpPr>
        <p:spPr>
          <a:xfrm>
            <a:off x="3479816" y="5496714"/>
            <a:ext cx="5608201" cy="7182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本會殘疾人士藝術家繪畫</a:t>
            </a:r>
            <a:r>
              <a:rPr lang="en-US" altLang="zh-TW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幅插畫</a:t>
            </a:r>
            <a:r>
              <a:rPr lang="en-US" altLang="zh-TW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並收錄於</a:t>
            </a:r>
            <a:endParaRPr lang="en-US" altLang="zh-TW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企鵝皮拉爾與希望的天空  區文詩詩集</a:t>
            </a:r>
            <a:r>
              <a:rPr lang="en-US" altLang="zh-TW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</a:p>
        </p:txBody>
      </p:sp>
    </p:spTree>
    <p:extLst>
      <p:ext uri="{BB962C8B-B14F-4D97-AF65-F5344CB8AC3E}">
        <p14:creationId xmlns:p14="http://schemas.microsoft.com/office/powerpoint/2010/main" val="1847248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2637E8F-31E5-4FE1-9AFA-5165D13CE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7" t="7518" r="12904" b="9248"/>
          <a:stretch/>
        </p:blipFill>
        <p:spPr>
          <a:xfrm rot="5400000">
            <a:off x="5761653" y="2008110"/>
            <a:ext cx="3993502" cy="36109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E896AD3-C040-498B-9E89-19431E566C0C}"/>
              </a:ext>
            </a:extLst>
          </p:cNvPr>
          <p:cNvSpPr/>
          <p:nvPr/>
        </p:nvSpPr>
        <p:spPr>
          <a:xfrm>
            <a:off x="8631204" y="382555"/>
            <a:ext cx="32932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點滴心靈</a:t>
            </a:r>
            <a:endParaRPr lang="en-US" altLang="zh-TW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藝術創作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5208B2A-5974-4136-90D6-7384CC667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45" y="550506"/>
            <a:ext cx="3331028" cy="44413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9138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48C0D32-131D-4D4C-9F18-E36769F55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1038" y="1833465"/>
            <a:ext cx="4814599" cy="361094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6ADD6DA-4BA3-4067-AD3F-006DAF2E76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24354" r="3933" b="20797"/>
          <a:stretch/>
        </p:blipFill>
        <p:spPr>
          <a:xfrm>
            <a:off x="1495728" y="200608"/>
            <a:ext cx="6565920" cy="298931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C6F9340-BEA9-4A81-BC0D-07EC66A068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2" t="7218" r="11377" b="738"/>
          <a:stretch/>
        </p:blipFill>
        <p:spPr>
          <a:xfrm>
            <a:off x="167560" y="3327221"/>
            <a:ext cx="6167427" cy="333017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7E668D6-69D3-44DA-BCC0-DFF20BB04134}"/>
              </a:ext>
            </a:extLst>
          </p:cNvPr>
          <p:cNvSpPr/>
          <p:nvPr/>
        </p:nvSpPr>
        <p:spPr>
          <a:xfrm>
            <a:off x="6386537" y="3327221"/>
            <a:ext cx="18447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美化院舍</a:t>
            </a:r>
            <a:endParaRPr lang="en-US" altLang="zh-TW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壁畫創作</a:t>
            </a:r>
          </a:p>
        </p:txBody>
      </p:sp>
    </p:spTree>
    <p:extLst>
      <p:ext uri="{BB962C8B-B14F-4D97-AF65-F5344CB8AC3E}">
        <p14:creationId xmlns:p14="http://schemas.microsoft.com/office/powerpoint/2010/main" val="3451271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EBBDAA5-F9F2-482F-9B9B-B144726C524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21" y="538000"/>
            <a:ext cx="3181350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AutoShape 2" descr="blob:https://fuhongsociety.sharepoint.com/04e15caf-d313-4692-9b6f-cf3875622316">
            <a:extLst>
              <a:ext uri="{FF2B5EF4-FFF2-40B4-BE49-F238E27FC236}">
                <a16:creationId xmlns:a16="http://schemas.microsoft.com/office/drawing/2014/main" id="{DBE6C443-09A2-4705-B74C-D29FFE0008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93575F5-725F-43A1-BA6E-8568AEB0D29E}"/>
              </a:ext>
            </a:extLst>
          </p:cNvPr>
          <p:cNvSpPr/>
          <p:nvPr/>
        </p:nvSpPr>
        <p:spPr>
          <a:xfrm>
            <a:off x="873874" y="448070"/>
            <a:ext cx="29567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分享愛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9D6FA99E-27E7-480F-AE44-41037C677D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r="3806" b="32653"/>
          <a:stretch/>
        </p:blipFill>
        <p:spPr>
          <a:xfrm>
            <a:off x="4688053" y="909735"/>
            <a:ext cx="3044031" cy="3452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24D3476-20A5-4141-9D70-9632B795DE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7" b="20363"/>
          <a:stretch/>
        </p:blipFill>
        <p:spPr>
          <a:xfrm>
            <a:off x="624247" y="1536360"/>
            <a:ext cx="3864769" cy="4090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雲朵形 18">
            <a:extLst>
              <a:ext uri="{FF2B5EF4-FFF2-40B4-BE49-F238E27FC236}">
                <a16:creationId xmlns:a16="http://schemas.microsoft.com/office/drawing/2014/main" id="{89027445-B7C9-404B-B01C-EF7943C16FCF}"/>
              </a:ext>
            </a:extLst>
          </p:cNvPr>
          <p:cNvSpPr/>
          <p:nvPr/>
        </p:nvSpPr>
        <p:spPr>
          <a:xfrm>
            <a:off x="2897114" y="4245429"/>
            <a:ext cx="1786853" cy="89583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貓工作員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雲朵形 19">
            <a:extLst>
              <a:ext uri="{FF2B5EF4-FFF2-40B4-BE49-F238E27FC236}">
                <a16:creationId xmlns:a16="http://schemas.microsoft.com/office/drawing/2014/main" id="{D12D2D64-956F-497C-99FA-FDADE3262B1E}"/>
              </a:ext>
            </a:extLst>
          </p:cNvPr>
          <p:cNvSpPr/>
          <p:nvPr/>
        </p:nvSpPr>
        <p:spPr>
          <a:xfrm>
            <a:off x="5805154" y="3452130"/>
            <a:ext cx="1786853" cy="89583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貓工作員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圓圓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8980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扶康會會徽含義">
            <a:extLst>
              <a:ext uri="{FF2B5EF4-FFF2-40B4-BE49-F238E27FC236}">
                <a16:creationId xmlns:a16="http://schemas.microsoft.com/office/drawing/2014/main" id="{8935B00C-99A0-43F1-AD25-624B42F00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600" y="979395"/>
            <a:ext cx="7072800" cy="400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85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296EB3E-9D41-4874-B4C6-609FDC605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1" y="844420"/>
            <a:ext cx="6701451" cy="3769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2630DC3-8493-4185-AB0B-C052BA2F6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377" y="676469"/>
            <a:ext cx="3841736" cy="5019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7216D0D-FB2E-4DC0-914D-199C43E16FAF}"/>
              </a:ext>
            </a:extLst>
          </p:cNvPr>
          <p:cNvSpPr/>
          <p:nvPr/>
        </p:nvSpPr>
        <p:spPr>
          <a:xfrm>
            <a:off x="3783335" y="4773008"/>
            <a:ext cx="32624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康體運動推廣</a:t>
            </a:r>
          </a:p>
        </p:txBody>
      </p:sp>
    </p:spTree>
    <p:extLst>
      <p:ext uri="{BB962C8B-B14F-4D97-AF65-F5344CB8AC3E}">
        <p14:creationId xmlns:p14="http://schemas.microsoft.com/office/powerpoint/2010/main" val="2821279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powerpoint.officeapps.live.com/pods/GetClipboardImage.ashx?Id=0e721563-87ba-4e65-a1fb-d7906ce08149&amp;DC=PSG3&amp;pkey=66737f3c-873d-4c30-9221-8e1711ed23e9&amp;wdwaccluster=PSG3">
            <a:extLst>
              <a:ext uri="{FF2B5EF4-FFF2-40B4-BE49-F238E27FC236}">
                <a16:creationId xmlns:a16="http://schemas.microsoft.com/office/drawing/2014/main" id="{C9973923-52F3-43F1-88AB-642A8207B2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5" name="AutoShape 6" descr="https://powerpoint.officeapps.live.com/pods/GetClipboardImage.ashx?Id=d8424497-8200-40a8-9bc4-00c7342b3cad&amp;DC=PSG3&amp;pkey=240a45d0-af64-4238-9ccf-81f4e982ca85&amp;wdwaccluster=PSG3">
            <a:extLst>
              <a:ext uri="{FF2B5EF4-FFF2-40B4-BE49-F238E27FC236}">
                <a16:creationId xmlns:a16="http://schemas.microsoft.com/office/drawing/2014/main" id="{EA7F260C-B84B-4642-A6AC-0BE082EE7D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900B812-1153-42F3-A704-42AFE5F73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76" t="16307" r="5249" b="6616"/>
          <a:stretch/>
        </p:blipFill>
        <p:spPr>
          <a:xfrm>
            <a:off x="7267166" y="167640"/>
            <a:ext cx="4235534" cy="582168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A319B82-BB0C-47F8-B8AF-7FED233695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00" t="23462" r="6875" b="17230"/>
          <a:stretch/>
        </p:blipFill>
        <p:spPr>
          <a:xfrm>
            <a:off x="1111866" y="167640"/>
            <a:ext cx="6002900" cy="582168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7885A15-633C-45B9-9D94-4BC0EEE3A771}"/>
              </a:ext>
            </a:extLst>
          </p:cNvPr>
          <p:cNvSpPr txBox="1"/>
          <p:nvPr/>
        </p:nvSpPr>
        <p:spPr>
          <a:xfrm>
            <a:off x="289249" y="283905"/>
            <a:ext cx="1838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團隊建立</a:t>
            </a:r>
            <a:endParaRPr lang="zh-HK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2857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B5A01E4-8F04-4BC2-BF78-7EB0960AF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00" t="25539" r="9500" b="5692"/>
          <a:stretch/>
        </p:blipFill>
        <p:spPr>
          <a:xfrm>
            <a:off x="1954076" y="127263"/>
            <a:ext cx="7711440" cy="660347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321BAF7-495F-478B-8226-8AC52D1DEFBC}"/>
              </a:ext>
            </a:extLst>
          </p:cNvPr>
          <p:cNvSpPr txBox="1"/>
          <p:nvPr/>
        </p:nvSpPr>
        <p:spPr>
          <a:xfrm>
            <a:off x="289249" y="283905"/>
            <a:ext cx="1838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團隊建立</a:t>
            </a:r>
            <a:endParaRPr lang="zh-HK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1462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FABD8D8-1E33-4152-88EC-F8AECACAF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0" t="26222" r="4086" b="23333"/>
          <a:stretch/>
        </p:blipFill>
        <p:spPr>
          <a:xfrm>
            <a:off x="0" y="-19078"/>
            <a:ext cx="12512040" cy="6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48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8E76C89-2B6C-419A-8546-90C83A9D9E0B}"/>
              </a:ext>
            </a:extLst>
          </p:cNvPr>
          <p:cNvSpPr txBox="1"/>
          <p:nvPr/>
        </p:nvSpPr>
        <p:spPr>
          <a:xfrm>
            <a:off x="513184" y="1436915"/>
            <a:ext cx="88267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加入我們</a:t>
            </a:r>
            <a:endParaRPr lang="en-US" altLang="zh-TW" sz="9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9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成為扶康人</a:t>
            </a:r>
            <a:endParaRPr lang="zh-HK" altLang="en-US" sz="9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af62c300-29d6-46ef-8675-b7487803349b" descr="af62c300-29d6-46ef-8675-b7487803349b">
            <a:extLst>
              <a:ext uri="{FF2B5EF4-FFF2-40B4-BE49-F238E27FC236}">
                <a16:creationId xmlns:a16="http://schemas.microsoft.com/office/drawing/2014/main" id="{AA970359-1516-4DFC-A788-0ECA7A0D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763" y="1586658"/>
            <a:ext cx="2530053" cy="228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007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2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619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A120869-601C-446A-B079-EBEB5C53C9C8}"/>
              </a:ext>
            </a:extLst>
          </p:cNvPr>
          <p:cNvSpPr txBox="1"/>
          <p:nvPr/>
        </p:nvSpPr>
        <p:spPr>
          <a:xfrm>
            <a:off x="1095126" y="1053549"/>
            <a:ext cx="100017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願景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本會致力建立互愛共融的社會，相互尊重和認同彼此的差異。</a:t>
            </a:r>
            <a:b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使命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秉持「以求為導、以愛同行」的服務精神，支持實踐聯合國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殘疾人權利公約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，竭力倡議和提供適切的康復服務，讓殘疾人士全面發展潛能，在家庭和社會裏獲得應有的生活質素。 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501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6D34451-DC50-4A92-9EB1-A20715D59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7" t="30715" r="20025" b="20965"/>
          <a:stretch/>
        </p:blipFill>
        <p:spPr>
          <a:xfrm>
            <a:off x="726190" y="746447"/>
            <a:ext cx="10739619" cy="4562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45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91BBA4-9BE2-4311-8957-B9082D373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9842" y="154217"/>
            <a:ext cx="6552316" cy="781067"/>
          </a:xfrm>
        </p:spPr>
        <p:txBody>
          <a:bodyPr>
            <a:normAutofit fontScale="90000"/>
          </a:bodyPr>
          <a:lstStyle/>
          <a:p>
            <a:b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服務點滴</a:t>
            </a:r>
            <a:endParaRPr lang="zh-HK" alt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6C9786F-8E67-419C-9383-DF7F94413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003" y="5315091"/>
            <a:ext cx="4972495" cy="1208341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l"/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疫情關係，職員將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服務單位</a:t>
            </a: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搖身一變，成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「順利茶居」，使服務使用者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仍</a:t>
            </a: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能享受點心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和飲茶之樂。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E785424-567F-412F-8772-745B4365F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8" y="1247694"/>
            <a:ext cx="5243623" cy="3932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FF62A46E-BC27-4186-9034-4E0D6F36C97E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7196" y="1739284"/>
            <a:ext cx="3932718" cy="2949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內容版面配置區 9">
            <a:extLst>
              <a:ext uri="{FF2B5EF4-FFF2-40B4-BE49-F238E27FC236}">
                <a16:creationId xmlns:a16="http://schemas.microsoft.com/office/drawing/2014/main" id="{BA4EDF51-515A-421B-AB5E-0BF6A6FD887C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5143" y="1739285"/>
            <a:ext cx="3932718" cy="2949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副標題 2">
            <a:extLst>
              <a:ext uri="{FF2B5EF4-FFF2-40B4-BE49-F238E27FC236}">
                <a16:creationId xmlns:a16="http://schemas.microsoft.com/office/drawing/2014/main" id="{36C9786F-8E67-419C-9383-DF7F94413B8C}"/>
              </a:ext>
            </a:extLst>
          </p:cNvPr>
          <p:cNvSpPr txBox="1">
            <a:spLocks/>
          </p:cNvSpPr>
          <p:nvPr/>
        </p:nvSpPr>
        <p:spPr>
          <a:xfrm>
            <a:off x="6769394" y="5339900"/>
            <a:ext cx="4883890" cy="13430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由服務使用者選擇自己想參與的宿舍睡房活動，以尊重滿足他們的個人選擇。</a:t>
            </a:r>
            <a:endParaRPr lang="zh-HK" altLang="en-US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CD2AFBB-52DE-4019-BCDA-D1B73A37FE58}"/>
              </a:ext>
            </a:extLst>
          </p:cNvPr>
          <p:cNvSpPr txBox="1"/>
          <p:nvPr/>
        </p:nvSpPr>
        <p:spPr>
          <a:xfrm>
            <a:off x="10012407" y="448594"/>
            <a:ext cx="217959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TW" altLang="en-US" b="1" dirty="0">
                <a:ln/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順利成人訓練中心</a:t>
            </a:r>
            <a:endParaRPr lang="zh-HK" altLang="en-US" b="1" dirty="0">
              <a:ln/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5490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EA64E5-0CD2-4D44-8D2F-E120DFC4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12" y="232889"/>
            <a:ext cx="8596668" cy="1320800"/>
          </a:xfrm>
        </p:spPr>
        <p:txBody>
          <a:bodyPr/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服務點滴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35C18FF-B2DD-4DFE-A455-5049022B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88" y="1756632"/>
            <a:ext cx="5142451" cy="3576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9E5523F-DCE0-4928-A7C1-01F8F350A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08037" y="1220046"/>
            <a:ext cx="5632983" cy="4224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EAB56EF-79C3-4B0A-A102-2FCDBA226FBE}"/>
              </a:ext>
            </a:extLst>
          </p:cNvPr>
          <p:cNvSpPr txBox="1"/>
          <p:nvPr/>
        </p:nvSpPr>
        <p:spPr>
          <a:xfrm>
            <a:off x="1268963" y="5542384"/>
            <a:ext cx="4827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和諧社交生活，互相建立友誼</a:t>
            </a:r>
            <a:r>
              <a:rPr lang="en-US" altLang="zh-TW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E77509B-F276-4F0C-9239-A6853A1F7F73}"/>
              </a:ext>
            </a:extLst>
          </p:cNvPr>
          <p:cNvSpPr txBox="1"/>
          <p:nvPr/>
        </p:nvSpPr>
        <p:spPr>
          <a:xfrm>
            <a:off x="9863260" y="146591"/>
            <a:ext cx="217959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TW" altLang="en-US" b="1" dirty="0">
                <a:ln/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啟悅成人訓練中心</a:t>
            </a:r>
            <a:endParaRPr lang="zh-HK" altLang="en-US" b="1" dirty="0">
              <a:ln/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7861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A62B8CA-8171-4502-BF3C-5FC63CCD4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25" t="24155" r="9375" b="6845"/>
          <a:stretch/>
        </p:blipFill>
        <p:spPr>
          <a:xfrm>
            <a:off x="0" y="0"/>
            <a:ext cx="12192000" cy="685227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E1F5472-CCCF-488E-A8E3-77ED43DEA494}"/>
              </a:ext>
            </a:extLst>
          </p:cNvPr>
          <p:cNvSpPr txBox="1"/>
          <p:nvPr/>
        </p:nvSpPr>
        <p:spPr>
          <a:xfrm>
            <a:off x="1415546" y="6482939"/>
            <a:ext cx="217959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TW" altLang="en-US" b="1" dirty="0">
                <a:ln/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興華成人訓練中心</a:t>
            </a:r>
            <a:endParaRPr lang="zh-HK" altLang="en-US" b="1" dirty="0">
              <a:ln/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FFB6F3-45B6-40F0-B9D3-775F6929E2A4}"/>
              </a:ext>
            </a:extLst>
          </p:cNvPr>
          <p:cNvSpPr txBox="1"/>
          <p:nvPr/>
        </p:nvSpPr>
        <p:spPr>
          <a:xfrm>
            <a:off x="5006203" y="2924745"/>
            <a:ext cx="217959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TW" altLang="en-US" b="1" dirty="0">
                <a:ln/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思諾成人訓練中心</a:t>
            </a:r>
            <a:endParaRPr lang="zh-HK" altLang="en-US" b="1" dirty="0">
              <a:ln/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0206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51" y="1266392"/>
            <a:ext cx="3560883" cy="2670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3" t="-819" r="22341"/>
          <a:stretch/>
        </p:blipFill>
        <p:spPr>
          <a:xfrm>
            <a:off x="5241739" y="3429000"/>
            <a:ext cx="2313772" cy="3056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79" y="768150"/>
            <a:ext cx="4225207" cy="3168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橢圓形圖說文字 9"/>
          <p:cNvSpPr/>
          <p:nvPr/>
        </p:nvSpPr>
        <p:spPr>
          <a:xfrm rot="20561709">
            <a:off x="1789017" y="3941813"/>
            <a:ext cx="2450714" cy="1089677"/>
          </a:xfrm>
          <a:prstGeom prst="wedgeEllipseCallout">
            <a:avLst>
              <a:gd name="adj1" fmla="val -19966"/>
              <a:gd name="adj2" fmla="val -731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TW" alt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我們最喜歡遊車河，探索一下區內不同的景觀</a:t>
            </a:r>
            <a:r>
              <a:rPr lang="en-US" altLang="zh-TW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橢圓形圖說文字 10"/>
          <p:cNvSpPr/>
          <p:nvPr/>
        </p:nvSpPr>
        <p:spPr>
          <a:xfrm>
            <a:off x="7239349" y="4615590"/>
            <a:ext cx="2794105" cy="1055077"/>
          </a:xfrm>
          <a:prstGeom prst="wedgeEllipseCallout">
            <a:avLst>
              <a:gd name="adj1" fmla="val -34043"/>
              <a:gd name="adj2" fmla="val 609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TW" alt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有家人和中心職員陪伴，我能夠在家中</a:t>
            </a:r>
            <a:endParaRPr lang="en-US" altLang="zh-TW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TW" alt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順利完成疫苗接種</a:t>
            </a:r>
            <a:r>
              <a:rPr lang="en-US" altLang="zh-TW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2D33CFEA-B8AD-4CB2-8B9D-5E5098D0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226" y="117375"/>
            <a:ext cx="4225207" cy="1320800"/>
          </a:xfrm>
        </p:spPr>
        <p:txBody>
          <a:bodyPr/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服務點滴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A68418DD-82DE-4460-A719-BD9560556BC4}"/>
              </a:ext>
            </a:extLst>
          </p:cNvPr>
          <p:cNvSpPr txBox="1">
            <a:spLocks/>
          </p:cNvSpPr>
          <p:nvPr/>
        </p:nvSpPr>
        <p:spPr>
          <a:xfrm>
            <a:off x="9570843" y="617342"/>
            <a:ext cx="2759980" cy="320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800" b="1">
                <a:ln/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山景成人訓練中心</a:t>
            </a:r>
            <a:endParaRPr lang="zh-HK" altLang="en-US" sz="1800" b="1" dirty="0">
              <a:ln/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029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36" y="1043803"/>
            <a:ext cx="4413522" cy="2482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21DAF290-9685-EA60-8099-230F5D0F6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382" y="5266730"/>
            <a:ext cx="2759980" cy="320866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1800" b="1" dirty="0">
                <a:ln/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山景成人訓練中心</a:t>
            </a:r>
            <a:endParaRPr lang="zh-HK" altLang="en-US" sz="1800" b="1" dirty="0">
              <a:ln/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Himalaya" panose="01010100010101010101" pitchFamily="2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9682"/>
            <a:ext cx="4211515" cy="3158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字方塊 5"/>
          <p:cNvSpPr txBox="1"/>
          <p:nvPr/>
        </p:nvSpPr>
        <p:spPr>
          <a:xfrm>
            <a:off x="2014279" y="4343400"/>
            <a:ext cx="3873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學員動靜佳宜，投入參與不同的外聘活動，包括花式跳繩和非洲鼓小組，能豐富他們的生活體驗及興趣發展</a:t>
            </a:r>
            <a:r>
              <a:rPr lang="en-US" altLang="zh-TW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C96DAF46-05FF-429F-99EA-22E0BD3B743B}"/>
              </a:ext>
            </a:extLst>
          </p:cNvPr>
          <p:cNvSpPr txBox="1">
            <a:spLocks/>
          </p:cNvSpPr>
          <p:nvPr/>
        </p:nvSpPr>
        <p:spPr>
          <a:xfrm>
            <a:off x="6258155" y="255599"/>
            <a:ext cx="4225207" cy="788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服務點滴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646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465</Words>
  <Application>Microsoft Office PowerPoint</Application>
  <PresentationFormat>寬螢幕</PresentationFormat>
  <Paragraphs>56</Paragraphs>
  <Slides>25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Office 佈景主題</vt:lpstr>
      <vt:lpstr>PowerPoint 簡報</vt:lpstr>
      <vt:lpstr>PowerPoint 簡報</vt:lpstr>
      <vt:lpstr>PowerPoint 簡報</vt:lpstr>
      <vt:lpstr>PowerPoint 簡報</vt:lpstr>
      <vt:lpstr>  服務點滴</vt:lpstr>
      <vt:lpstr>服務點滴</vt:lpstr>
      <vt:lpstr>PowerPoint 簡報</vt:lpstr>
      <vt:lpstr>服務點滴</vt:lpstr>
      <vt:lpstr>山景成人訓練中心</vt:lpstr>
      <vt:lpstr>柔莊之家</vt:lpstr>
      <vt:lpstr>柔莊之家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Hazel Wong</dc:creator>
  <cp:lastModifiedBy>Hazel Wong</cp:lastModifiedBy>
  <cp:revision>32</cp:revision>
  <dcterms:created xsi:type="dcterms:W3CDTF">2022-08-17T04:51:50Z</dcterms:created>
  <dcterms:modified xsi:type="dcterms:W3CDTF">2022-08-19T12:53:08Z</dcterms:modified>
</cp:coreProperties>
</file>